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69" r:id="rId6"/>
    <p:sldId id="259" r:id="rId7"/>
    <p:sldId id="261" r:id="rId8"/>
    <p:sldId id="270" r:id="rId9"/>
    <p:sldId id="262" r:id="rId10"/>
    <p:sldId id="271" r:id="rId11"/>
    <p:sldId id="263" r:id="rId12"/>
    <p:sldId id="272" r:id="rId13"/>
    <p:sldId id="264" r:id="rId14"/>
    <p:sldId id="273" r:id="rId15"/>
    <p:sldId id="265" r:id="rId16"/>
    <p:sldId id="275" r:id="rId17"/>
    <p:sldId id="274" r:id="rId18"/>
    <p:sldId id="276" r:id="rId19"/>
    <p:sldId id="266" r:id="rId20"/>
    <p:sldId id="277"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0066"/>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56" y="-1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5A1A0C-0E21-468A-B1B5-ED9301B7CB99}"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6A69D-ABF9-4D64-A7DD-C57F5A753B69}" type="slidenum">
              <a:rPr lang="en-US" smtClean="0"/>
              <a:t>‹#›</a:t>
            </a:fld>
            <a:endParaRPr lang="en-US"/>
          </a:p>
        </p:txBody>
      </p:sp>
    </p:spTree>
    <p:extLst>
      <p:ext uri="{BB962C8B-B14F-4D97-AF65-F5344CB8AC3E}">
        <p14:creationId xmlns:p14="http://schemas.microsoft.com/office/powerpoint/2010/main" val="483656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5A1A0C-0E21-468A-B1B5-ED9301B7CB99}"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6A69D-ABF9-4D64-A7DD-C57F5A753B69}" type="slidenum">
              <a:rPr lang="en-US" smtClean="0"/>
              <a:t>‹#›</a:t>
            </a:fld>
            <a:endParaRPr lang="en-US"/>
          </a:p>
        </p:txBody>
      </p:sp>
    </p:spTree>
    <p:extLst>
      <p:ext uri="{BB962C8B-B14F-4D97-AF65-F5344CB8AC3E}">
        <p14:creationId xmlns:p14="http://schemas.microsoft.com/office/powerpoint/2010/main" val="1093539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5A1A0C-0E21-468A-B1B5-ED9301B7CB99}"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6A69D-ABF9-4D64-A7DD-C57F5A753B69}" type="slidenum">
              <a:rPr lang="en-US" smtClean="0"/>
              <a:t>‹#›</a:t>
            </a:fld>
            <a:endParaRPr lang="en-US"/>
          </a:p>
        </p:txBody>
      </p:sp>
    </p:spTree>
    <p:extLst>
      <p:ext uri="{BB962C8B-B14F-4D97-AF65-F5344CB8AC3E}">
        <p14:creationId xmlns:p14="http://schemas.microsoft.com/office/powerpoint/2010/main" val="390898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5A1A0C-0E21-468A-B1B5-ED9301B7CB99}"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6A69D-ABF9-4D64-A7DD-C57F5A753B69}" type="slidenum">
              <a:rPr lang="en-US" smtClean="0"/>
              <a:t>‹#›</a:t>
            </a:fld>
            <a:endParaRPr lang="en-US"/>
          </a:p>
        </p:txBody>
      </p:sp>
    </p:spTree>
    <p:extLst>
      <p:ext uri="{BB962C8B-B14F-4D97-AF65-F5344CB8AC3E}">
        <p14:creationId xmlns:p14="http://schemas.microsoft.com/office/powerpoint/2010/main" val="615722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5A1A0C-0E21-468A-B1B5-ED9301B7CB99}"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6A69D-ABF9-4D64-A7DD-C57F5A753B69}" type="slidenum">
              <a:rPr lang="en-US" smtClean="0"/>
              <a:t>‹#›</a:t>
            </a:fld>
            <a:endParaRPr lang="en-US"/>
          </a:p>
        </p:txBody>
      </p:sp>
    </p:spTree>
    <p:extLst>
      <p:ext uri="{BB962C8B-B14F-4D97-AF65-F5344CB8AC3E}">
        <p14:creationId xmlns:p14="http://schemas.microsoft.com/office/powerpoint/2010/main" val="305458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5A1A0C-0E21-468A-B1B5-ED9301B7CB99}"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6A69D-ABF9-4D64-A7DD-C57F5A753B69}" type="slidenum">
              <a:rPr lang="en-US" smtClean="0"/>
              <a:t>‹#›</a:t>
            </a:fld>
            <a:endParaRPr lang="en-US"/>
          </a:p>
        </p:txBody>
      </p:sp>
    </p:spTree>
    <p:extLst>
      <p:ext uri="{BB962C8B-B14F-4D97-AF65-F5344CB8AC3E}">
        <p14:creationId xmlns:p14="http://schemas.microsoft.com/office/powerpoint/2010/main" val="82801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5A1A0C-0E21-468A-B1B5-ED9301B7CB99}" type="datetimeFigureOut">
              <a:rPr lang="en-US" smtClean="0"/>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66A69D-ABF9-4D64-A7DD-C57F5A753B69}" type="slidenum">
              <a:rPr lang="en-US" smtClean="0"/>
              <a:t>‹#›</a:t>
            </a:fld>
            <a:endParaRPr lang="en-US"/>
          </a:p>
        </p:txBody>
      </p:sp>
    </p:spTree>
    <p:extLst>
      <p:ext uri="{BB962C8B-B14F-4D97-AF65-F5344CB8AC3E}">
        <p14:creationId xmlns:p14="http://schemas.microsoft.com/office/powerpoint/2010/main" val="321701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5A1A0C-0E21-468A-B1B5-ED9301B7CB99}" type="datetimeFigureOut">
              <a:rPr lang="en-US" smtClean="0"/>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66A69D-ABF9-4D64-A7DD-C57F5A753B69}" type="slidenum">
              <a:rPr lang="en-US" smtClean="0"/>
              <a:t>‹#›</a:t>
            </a:fld>
            <a:endParaRPr lang="en-US"/>
          </a:p>
        </p:txBody>
      </p:sp>
    </p:spTree>
    <p:extLst>
      <p:ext uri="{BB962C8B-B14F-4D97-AF65-F5344CB8AC3E}">
        <p14:creationId xmlns:p14="http://schemas.microsoft.com/office/powerpoint/2010/main" val="2486936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A1A0C-0E21-468A-B1B5-ED9301B7CB99}" type="datetimeFigureOut">
              <a:rPr lang="en-US" smtClean="0"/>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66A69D-ABF9-4D64-A7DD-C57F5A753B69}" type="slidenum">
              <a:rPr lang="en-US" smtClean="0"/>
              <a:t>‹#›</a:t>
            </a:fld>
            <a:endParaRPr lang="en-US"/>
          </a:p>
        </p:txBody>
      </p:sp>
    </p:spTree>
    <p:extLst>
      <p:ext uri="{BB962C8B-B14F-4D97-AF65-F5344CB8AC3E}">
        <p14:creationId xmlns:p14="http://schemas.microsoft.com/office/powerpoint/2010/main" val="3776871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5A1A0C-0E21-468A-B1B5-ED9301B7CB99}"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6A69D-ABF9-4D64-A7DD-C57F5A753B69}" type="slidenum">
              <a:rPr lang="en-US" smtClean="0"/>
              <a:t>‹#›</a:t>
            </a:fld>
            <a:endParaRPr lang="en-US"/>
          </a:p>
        </p:txBody>
      </p:sp>
    </p:spTree>
    <p:extLst>
      <p:ext uri="{BB962C8B-B14F-4D97-AF65-F5344CB8AC3E}">
        <p14:creationId xmlns:p14="http://schemas.microsoft.com/office/powerpoint/2010/main" val="3601793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5A1A0C-0E21-468A-B1B5-ED9301B7CB99}"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6A69D-ABF9-4D64-A7DD-C57F5A753B69}" type="slidenum">
              <a:rPr lang="en-US" smtClean="0"/>
              <a:t>‹#›</a:t>
            </a:fld>
            <a:endParaRPr lang="en-US"/>
          </a:p>
        </p:txBody>
      </p:sp>
    </p:spTree>
    <p:extLst>
      <p:ext uri="{BB962C8B-B14F-4D97-AF65-F5344CB8AC3E}">
        <p14:creationId xmlns:p14="http://schemas.microsoft.com/office/powerpoint/2010/main" val="392146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A1A0C-0E21-468A-B1B5-ED9301B7CB99}" type="datetimeFigureOut">
              <a:rPr lang="en-US" smtClean="0"/>
              <a:t>4/1/2020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66A69D-ABF9-4D64-A7DD-C57F5A753B69}" type="slidenum">
              <a:rPr lang="en-US" smtClean="0"/>
              <a:t>‹#›</a:t>
            </a:fld>
            <a:endParaRPr lang="en-US"/>
          </a:p>
        </p:txBody>
      </p:sp>
    </p:spTree>
    <p:extLst>
      <p:ext uri="{BB962C8B-B14F-4D97-AF65-F5344CB8AC3E}">
        <p14:creationId xmlns:p14="http://schemas.microsoft.com/office/powerpoint/2010/main" val="1390401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ar.wikipedia.org/w/index.php?title=%D9%85%D9%84%D9%81:Aavikko.png&amp;filetimestamp=20060904160009"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188640"/>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332656"/>
            <a:ext cx="1019175" cy="66746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952253" y="1271046"/>
            <a:ext cx="7435049" cy="1077218"/>
          </a:xfrm>
          <a:prstGeom prst="rect">
            <a:avLst/>
          </a:prstGeom>
          <a:noFill/>
        </p:spPr>
        <p:txBody>
          <a:bodyPr wrap="none" lIns="91440" tIns="45720" rIns="91440" bIns="45720">
            <a:spAutoFit/>
          </a:bodyPr>
          <a:lstStyle/>
          <a:p>
            <a:pPr algn="ctr" rtl="1"/>
            <a:r>
              <a:rPr lang="ar-EG" sz="3200" b="1" cap="none" spc="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الجغرافيه الحيويه (ب)</a:t>
            </a:r>
          </a:p>
          <a:p>
            <a:pPr algn="ctr"/>
            <a:r>
              <a:rPr lang="ar-EG" sz="3200" b="1" cap="none" spc="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الفرقه الثانيه قسم الجغرافيا ونظم المعلومات الجغرافيه</a:t>
            </a:r>
            <a:endParaRPr lang="en-US" sz="3200" b="1" cap="none" spc="0"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p:txBody>
      </p:sp>
      <p:sp>
        <p:nvSpPr>
          <p:cNvPr id="8" name="Rectangle 7"/>
          <p:cNvSpPr/>
          <p:nvPr/>
        </p:nvSpPr>
        <p:spPr>
          <a:xfrm>
            <a:off x="1749760" y="2967335"/>
            <a:ext cx="5644494" cy="707886"/>
          </a:xfrm>
          <a:prstGeom prst="rect">
            <a:avLst/>
          </a:prstGeom>
          <a:noFill/>
        </p:spPr>
        <p:txBody>
          <a:bodyPr wrap="none" lIns="91440" tIns="45720" rIns="91440" bIns="45720">
            <a:spAutoFit/>
          </a:bodyPr>
          <a:lstStyle/>
          <a:p>
            <a:pPr algn="ctr"/>
            <a:r>
              <a:rPr lang="ar-EG"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(6) نباتات الصحارى والمرتفعات</a:t>
            </a:r>
            <a:endParaRPr lang="en-US" sz="40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Rectangle 8"/>
          <p:cNvSpPr/>
          <p:nvPr/>
        </p:nvSpPr>
        <p:spPr>
          <a:xfrm>
            <a:off x="892886" y="4122350"/>
            <a:ext cx="7704856" cy="1692771"/>
          </a:xfrm>
          <a:prstGeom prst="rect">
            <a:avLst/>
          </a:prstGeom>
          <a:noFill/>
        </p:spPr>
        <p:txBody>
          <a:bodyPr wrap="square" lIns="91440" tIns="45720" rIns="91440" bIns="45720">
            <a:spAutoFit/>
          </a:bodyPr>
          <a:lstStyle/>
          <a:p>
            <a:pPr algn="ctr"/>
            <a:r>
              <a:rPr lang="ar-EG" sz="36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أ.د./عزة عبدالله</a:t>
            </a:r>
          </a:p>
          <a:p>
            <a:pPr algn="ctr" rtl="1"/>
            <a:r>
              <a:rPr lang="ar-EG" sz="36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أستاذ </a:t>
            </a:r>
            <a:r>
              <a:rPr lang="ar-EG" sz="3200" b="1"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الجغرافيا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الطبيعية -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كلية </a:t>
            </a:r>
            <a:r>
              <a:rPr lang="ar-EG" sz="32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الآداب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جامعة بنها</a:t>
            </a:r>
          </a:p>
          <a:p>
            <a:pPr algn="ctr" rtl="1"/>
            <a:r>
              <a:rPr lang="en-US" sz="32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Azza.Abdallah@fart.bu.edu.eg</a:t>
            </a:r>
            <a:endParaRPr lang="en-US" sz="32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028603880"/>
      </p:ext>
    </p:extLst>
  </p:cSld>
  <p:clrMapOvr>
    <a:masterClrMapping/>
  </p:clrMapOvr>
  <mc:AlternateContent xmlns:mc="http://schemas.openxmlformats.org/markup-compatibility/2006" xmlns:p14="http://schemas.microsoft.com/office/powerpoint/2010/main">
    <mc:Choice Requires="p14">
      <p:transition spd="slow" p14:dur="2000" advTm="10656"/>
    </mc:Choice>
    <mc:Fallback xmlns="">
      <p:transition spd="slow" advTm="1065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340768"/>
            <a:ext cx="8784976" cy="4524315"/>
          </a:xfrm>
          <a:prstGeom prst="rect">
            <a:avLst/>
          </a:prstGeom>
        </p:spPr>
        <p:txBody>
          <a:bodyPr wrap="square">
            <a:spAutoFit/>
          </a:bodyPr>
          <a:lstStyle/>
          <a:p>
            <a:pPr marL="342900" indent="-342900" algn="just" rtl="1" fontAlgn="base" hangingPunct="0">
              <a:buFont typeface="Arial" pitchFamily="34" charset="0"/>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يستخدم فى علاج الحروق </a:t>
            </a:r>
            <a:endPar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fontAlgn="base" hangingPunct="0">
              <a:buFont typeface="Arial" pitchFamily="34" charset="0"/>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يستخدم في مستحضرات التجميل. </a:t>
            </a:r>
            <a:endPar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fontAlgn="base" hangingPunct="0">
              <a:buFont typeface="Arial" pitchFamily="34" charset="0"/>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يدخل في تركيب بعض الكريمات و المساحيق و أنواع الصابون </a:t>
            </a:r>
            <a:endPar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indent="-342900" algn="ctr" rtl="1" fontAlgn="base" hangingPunct="0">
              <a:buFont typeface="Arial" pitchFamily="34" charset="0"/>
              <a:buChar char="•"/>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استخدام الصبار في مجال الزراعة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indent="-342900" algn="just" rtl="1" fontAlgn="base" hangingPunct="0">
              <a:buFont typeface="Arial" pitchFamily="34" charset="0"/>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يستخدم في التسميد مع النيتروجين والفوسفور والبوتاسيوم</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له تأثير إيجابي على التنمية والنمو والإنتاجية . </a:t>
            </a:r>
            <a:endPar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fontAlgn="base" hangingPunct="0">
              <a:buFont typeface="Arial" pitchFamily="34" charset="0"/>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له دور ايكولوجي واجتماعي واقتصادي ضد التعرية والتصحر ، وإنتاج الفاكهة ، وإنتاج علف الماشية. </a:t>
            </a:r>
            <a:endPar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ctr" rtl="1" fontAlgn="base" hangingPunct="0">
              <a:buFont typeface="Arial" pitchFamily="34" charset="0"/>
              <a:buChar char="•"/>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استخدام الصبار في مجال الصناعة </a:t>
            </a:r>
            <a:endPar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fontAlgn="base" hangingPunct="0">
              <a:buFont typeface="Arial" pitchFamily="34" charset="0"/>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يدخل في الصناعات الغذائية . </a:t>
            </a:r>
            <a:endPar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fontAlgn="base" hangingPunct="0">
              <a:buFont typeface="Arial" pitchFamily="34" charset="0"/>
              <a:buChar char="•"/>
            </a:pP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يدخل فى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صناعه الحلوى عن طريق طحن ثماره، في مجال النسيج يستخدم في صناعه الساري الهندي .</a:t>
            </a:r>
            <a:endParaRPr lang="en-US" sz="2400" dirty="0"/>
          </a:p>
        </p:txBody>
      </p:sp>
      <p:sp>
        <p:nvSpPr>
          <p:cNvPr id="3" name="Rectangle 2"/>
          <p:cNvSpPr/>
          <p:nvPr/>
        </p:nvSpPr>
        <p:spPr>
          <a:xfrm>
            <a:off x="2105980" y="116632"/>
            <a:ext cx="4572000" cy="1131848"/>
          </a:xfrm>
          <a:prstGeom prst="rect">
            <a:avLst/>
          </a:prstGeom>
        </p:spPr>
        <p:txBody>
          <a:bodyPr>
            <a:spAutoFit/>
          </a:bodyPr>
          <a:lstStyle/>
          <a:p>
            <a:pPr algn="ctr" rtl="1" fontAlgn="base" hangingPunct="0">
              <a:lnSpc>
                <a:spcPct val="150000"/>
              </a:lnSpc>
            </a:pP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الأهمية الاقتصادية لنباتات الصحارى</a:t>
            </a:r>
            <a:endPar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ctr" rtl="1" fontAlgn="base" hangingPunct="0">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الأهمية الطبية لنبات الصبار</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908963473"/>
      </p:ext>
    </p:extLst>
  </p:cSld>
  <p:clrMapOvr>
    <a:masterClrMapping/>
  </p:clrMapOvr>
  <mc:AlternateContent xmlns:mc="http://schemas.openxmlformats.org/markup-compatibility/2006" xmlns:p14="http://schemas.microsoft.com/office/powerpoint/2010/main">
    <mc:Choice Requires="p14">
      <p:transition spd="slow" p14:dur="2000" advTm="46164"/>
    </mc:Choice>
    <mc:Fallback xmlns="">
      <p:transition spd="slow" advTm="46164"/>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496944" cy="3908762"/>
          </a:xfrm>
          <a:prstGeom prst="rect">
            <a:avLst/>
          </a:prstGeom>
        </p:spPr>
        <p:txBody>
          <a:bodyPr wrap="square">
            <a:spAutoFit/>
          </a:bodyPr>
          <a:lstStyle/>
          <a:p>
            <a:pPr indent="-342900" algn="ctr" rtl="1" fontAlgn="base" hangingPunct="0">
              <a:buFont typeface="Arial" pitchFamily="34" charset="0"/>
              <a:buChar char="•"/>
            </a:pPr>
            <a:r>
              <a:rPr lang="ar-SA"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الحنظل</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indent="-342900" algn="just" rtl="1" fontAlgn="base" hangingPunct="0">
              <a:buFont typeface="Arial" pitchFamily="34" charset="0"/>
              <a:buChar char="•"/>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يتميز بالكثير من الخصائص العلاجية، ويستخدم فى علاج الجهاز العصبي، والصداع النصفي وآلام المفاصل والظهر،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والفخذ</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endPar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indent="-342900" algn="just" rtl="1" fontAlgn="base" hangingPunct="0">
              <a:buFont typeface="Arial" pitchFamily="34" charset="0"/>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يستعمل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المنقوع المائي لثمار ولب الحنظل كمشروب شعبي لإزالة حالات الإمساك المزمن، ولتنشيط حركة الأمعاء والمعدة، مما يساعد على سهولة الهضم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indent="-342900" algn="just" rtl="1" fontAlgn="base" hangingPunct="0">
              <a:buFont typeface="Arial" pitchFamily="34" charset="0"/>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من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أسرار نبات الحنظل العلاجية مساعدته في علاج مرض الجذام، والصمم،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واليرقان</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p>
          <a:p>
            <a:pPr indent="-342900" algn="just" rtl="1" fontAlgn="base" hangingPunct="0">
              <a:buFont typeface="Arial" pitchFamily="34" charset="0"/>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يفيد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الزيت المستخرج من بذور الحنظل في علاج بعض الأمراض الجلدية وعلاج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الروماتيزم</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indent="-342900" algn="just" rtl="1" fontAlgn="base" hangingPunct="0">
              <a:buFont typeface="Arial" pitchFamily="34" charset="0"/>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يستخدم في علاج الحيوانات  خاصة الإبل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6850" y="4581128"/>
            <a:ext cx="3537198" cy="2016224"/>
          </a:xfrm>
          <a:prstGeom prst="rect">
            <a:avLst/>
          </a:prstGeom>
        </p:spPr>
      </p:pic>
    </p:spTree>
    <p:extLst>
      <p:ext uri="{BB962C8B-B14F-4D97-AF65-F5344CB8AC3E}">
        <p14:creationId xmlns:p14="http://schemas.microsoft.com/office/powerpoint/2010/main" val="4193714783"/>
      </p:ext>
    </p:extLst>
  </p:cSld>
  <p:clrMapOvr>
    <a:masterClrMapping/>
  </p:clrMapOvr>
  <mc:AlternateContent xmlns:mc="http://schemas.openxmlformats.org/markup-compatibility/2006" xmlns:p14="http://schemas.microsoft.com/office/powerpoint/2010/main">
    <mc:Choice Requires="p14">
      <p:transition spd="slow" p14:dur="2000" advTm="43716"/>
    </mc:Choice>
    <mc:Fallback xmlns="">
      <p:transition spd="slow" advTm="43716"/>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50927"/>
            <a:ext cx="8712968" cy="6832640"/>
          </a:xfrm>
          <a:prstGeom prst="rect">
            <a:avLst/>
          </a:prstGeom>
        </p:spPr>
        <p:txBody>
          <a:bodyPr wrap="square">
            <a:spAutoFit/>
          </a:bodyPr>
          <a:lstStyle/>
          <a:p>
            <a:pPr algn="ctr" rtl="1" fontAlgn="base" hangingPunct="0">
              <a:lnSpc>
                <a:spcPct val="150000"/>
              </a:lnSpc>
            </a:pPr>
            <a:r>
              <a:rPr lang="ar-SA" sz="2800" b="1"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الحياة الحيوانية</a:t>
            </a:r>
            <a:endParaRPr lang="ar-EG" sz="2800" b="1"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Arial" pitchFamily="34" charset="0"/>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فقيرة نتيجة لفقر النباتات، كما أن الحيوانات فى المناطق الصحراوية لابد لها أن تكون من النوع الذى يتحمل الظمأ وأشعة الشمس الحارة وكثير منها يعيش فى الجحور وتحت الصخور كالثعابين والحشرات. كما أن معظم الحيوانات تهاجر بحثا عن العشب أذا ما اسقطت بعض الأمطار.</a:t>
            </a:r>
            <a:endPar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indent="-342900" algn="just" rtl="1" fontAlgn="base" hangingPunct="0">
              <a:lnSpc>
                <a:spcPct val="150000"/>
              </a:lnSpc>
              <a:buFont typeface="Arial" pitchFamily="34" charset="0"/>
              <a:buChar char="•"/>
            </a:pPr>
            <a:r>
              <a:rPr lang="ar-SA" sz="2400" b="1"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أهم حيوانات هذا الاقليم الجمل وهو بحق حيوان الصحراء إذ أنه يستطيع أن يأكل الاشواك الصحراوية أو يشرب الماء المالح ويستطيع أن يعيش دون أن يأكل أو يشرب لمدة طويلة معتمدا على سنامه كما هو الحال فى الصحارى الحارى أو سنامين كما هو الحال فى أواسط آسيا. كما يوجد أيضا الوعل والغزال.</a:t>
            </a:r>
            <a:endParaRPr lang="en-US" sz="2400" b="1"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endParaRPr>
          </a:p>
          <a:p>
            <a:pPr indent="-342900" algn="just" rtl="1" fontAlgn="base" hangingPunct="0">
              <a:lnSpc>
                <a:spcPct val="150000"/>
              </a:lnSpc>
              <a:buFont typeface="Arial" pitchFamily="34" charset="0"/>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من الأخطار التى تهدد المناطق الزراعية فى المناطق الجافة وشبة الجافة أسراب الجراد التى تهاجمها قادمة من الصحراء كما هو الحال فى افريقية وآسيا وأمريكا الجنوبية.</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718607415"/>
      </p:ext>
    </p:extLst>
  </p:cSld>
  <p:clrMapOvr>
    <a:masterClrMapping/>
  </p:clrMapOvr>
  <mc:AlternateContent xmlns:mc="http://schemas.openxmlformats.org/markup-compatibility/2006" xmlns:p14="http://schemas.microsoft.com/office/powerpoint/2010/main">
    <mc:Choice Requires="p14">
      <p:transition spd="slow" p14:dur="2000" advTm="78898"/>
    </mc:Choice>
    <mc:Fallback xmlns="">
      <p:transition spd="slow" advTm="78898"/>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556792"/>
            <a:ext cx="8568952" cy="3970318"/>
          </a:xfrm>
          <a:prstGeom prst="rect">
            <a:avLst/>
          </a:prstGeom>
        </p:spPr>
        <p:txBody>
          <a:bodyPr wrap="square">
            <a:spAutoFit/>
          </a:bodyPr>
          <a:lstStyle/>
          <a:p>
            <a:pPr indent="-342900" algn="just" rtl="1" fontAlgn="base" hangingPunct="0">
              <a:lnSpc>
                <a:spcPct val="150000"/>
              </a:lnSpc>
              <a:buFont typeface="Arial" pitchFamily="34" charset="0"/>
              <a:buChar char="•"/>
            </a:pP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تؤثر </a:t>
            </a: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المرتفعات تأثيراً واضحاً فى المناخ سواء من حيث </a:t>
            </a: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إ</a:t>
            </a: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ختلاف </a:t>
            </a: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درجات الحرارة والضغط الجوى وكمية الأمطار تبعا لدرجات الأرتفاع أو سواء لأثرها من حيث مواجهة السفوح الجبلية لأشعة الشمس أو من حيث أعتبارها حواجز مناخية تمنع الرياح الباردة أو الأمطار عن المناطق الواقعة خلفها أو أثرها فى تكوين كتل هوائية تتسبب فى حدوث رياح هابطة.</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indent="-342900" algn="just" rtl="1" fontAlgn="base" hangingPunct="0">
              <a:lnSpc>
                <a:spcPct val="150000"/>
              </a:lnSpc>
              <a:buFont typeface="Arial" pitchFamily="34" charset="0"/>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يتمثل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مناخ المرتفعات فى المناطق الجبلية المرتفعة مثل جبال الروكى والانديز والالب والهيمالايا أو غيرها من الجبال والهضاب المرتفعة</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3" name="Rectangle 2"/>
          <p:cNvSpPr/>
          <p:nvPr/>
        </p:nvSpPr>
        <p:spPr>
          <a:xfrm>
            <a:off x="3207396" y="332656"/>
            <a:ext cx="2784737" cy="833883"/>
          </a:xfrm>
          <a:prstGeom prst="rect">
            <a:avLst/>
          </a:prstGeom>
        </p:spPr>
        <p:txBody>
          <a:bodyPr wrap="none">
            <a:spAutoFit/>
          </a:bodyPr>
          <a:lstStyle/>
          <a:p>
            <a:pPr algn="just" rtl="1" fontAlgn="base" hangingPunct="0">
              <a:lnSpc>
                <a:spcPct val="150000"/>
              </a:lnSpc>
            </a:pPr>
            <a:r>
              <a:rPr lang="ar-SA" sz="36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نباتات  المرتفعات</a:t>
            </a:r>
            <a:endParaRPr lang="en-US" sz="36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926298647"/>
      </p:ext>
    </p:extLst>
  </p:cSld>
  <p:clrMapOvr>
    <a:masterClrMapping/>
  </p:clrMapOvr>
  <mc:AlternateContent xmlns:mc="http://schemas.openxmlformats.org/markup-compatibility/2006" xmlns:p14="http://schemas.microsoft.com/office/powerpoint/2010/main">
    <mc:Choice Requires="p14">
      <p:transition spd="slow" p14:dur="2000" advTm="49050"/>
    </mc:Choice>
    <mc:Fallback xmlns="">
      <p:transition spd="slow" advTm="4905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837" y="855508"/>
            <a:ext cx="8640960" cy="5632311"/>
          </a:xfrm>
          <a:prstGeom prst="rect">
            <a:avLst/>
          </a:prstGeom>
        </p:spPr>
        <p:txBody>
          <a:bodyPr wrap="square">
            <a:spAutoFit/>
          </a:bodyPr>
          <a:lstStyle/>
          <a:p>
            <a:pPr algn="just" rtl="1" fontAlgn="base" hangingPunct="0">
              <a:lnSpc>
                <a:spcPct val="150000"/>
              </a:lnSpc>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تؤثر المرتفعات فى المناخ على النحو التالى:</a:t>
            </a:r>
            <a:endParaRPr lang="en-US"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1- تقل درجات الحرارة كلما ارتفعنا بمعدل 3.3</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sym typeface="Symbol"/>
              </a:rPr>
              <a:t></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ف لكل 1000 قدم فى الارتفاع.</a:t>
            </a:r>
            <a:endPar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2- ينخفض الضغط الجوى كلما أرتفعنا الى أعلى بمعدل بوصة لكل 1000 قدم.</a:t>
            </a:r>
            <a:endParaRPr lang="en-US"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3- تزداد الأمطار كلما أرتفعنا حتى أرتفاع 4000 قدم تقريبا ثم تأخذ فى التناقص مرة أخرى.</a:t>
            </a:r>
            <a:endPar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أن السفوح الجبلية التى تواج</a:t>
            </a: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ه</a:t>
            </a: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ه أشعة الشمس تكون أكثر حرارة من السفوح التى تقع فى ظل الشمس. </a:t>
            </a:r>
            <a:endPar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يترتب على ذلك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إ</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رتفاع درجات الحرارة بشكل ملحوظ على السفوح المواجهة للشمس عن السفوح المواجهة للظل كما ترتب على هذه الظاهرة أن خط الثلج الدائم على المناطق الجبلية ليس مستقيماً وأنما يميل على السفوح تبعا لمواجهتها لأشعة الشمس</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3" name="Rectangle 2"/>
          <p:cNvSpPr/>
          <p:nvPr/>
        </p:nvSpPr>
        <p:spPr>
          <a:xfrm>
            <a:off x="3198315" y="72389"/>
            <a:ext cx="2722219" cy="751488"/>
          </a:xfrm>
          <a:prstGeom prst="rect">
            <a:avLst/>
          </a:prstGeom>
        </p:spPr>
        <p:txBody>
          <a:bodyPr wrap="none">
            <a:spAutoFit/>
          </a:bodyPr>
          <a:lstStyle/>
          <a:p>
            <a:pPr algn="just" rtl="1" fontAlgn="base" hangingPunct="0">
              <a:lnSpc>
                <a:spcPct val="150000"/>
              </a:lnSpc>
            </a:pPr>
            <a:r>
              <a:rPr lang="ar-SA" sz="32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الخصائص المناخية</a:t>
            </a:r>
            <a:endParaRPr lang="en-US" sz="32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700780793"/>
      </p:ext>
    </p:extLst>
  </p:cSld>
  <p:clrMapOvr>
    <a:masterClrMapping/>
  </p:clrMapOvr>
  <mc:AlternateContent xmlns:mc="http://schemas.openxmlformats.org/markup-compatibility/2006" xmlns:p14="http://schemas.microsoft.com/office/powerpoint/2010/main">
    <mc:Choice Requires="p14">
      <p:transition spd="slow" p14:dur="2000" advTm="56153"/>
    </mc:Choice>
    <mc:Fallback xmlns="">
      <p:transition spd="slow" advTm="5615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85" y="980728"/>
            <a:ext cx="8424936" cy="5262979"/>
          </a:xfrm>
          <a:prstGeom prst="rect">
            <a:avLst/>
          </a:prstGeom>
        </p:spPr>
        <p:txBody>
          <a:bodyPr wrap="square">
            <a:spAutoFit/>
          </a:bodyPr>
          <a:lstStyle/>
          <a:p>
            <a:pPr algn="just" rtl="1" fontAlgn="base" hangingPunct="0"/>
            <a:r>
              <a:rPr lang="ar-SA"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يختلف</a:t>
            </a:r>
            <a:r>
              <a:rPr lang="ar-EG" dirty="0" smtClean="0"/>
              <a:t>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ارتفاع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خط الثلج الدائم فوق منسوب سطح البحر على المناطق الجبلية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تبعا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لموقع الجبل بالنسبة لخطوط العرض. ففى نصف الكرة الشمالى وجد أن هذا الثلج الدائم يتمثل على الأرتفاعات الآتية حسب خطوط العرض.</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fontAlgn="base" hangingPunct="0"/>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fontAlgn="base" hangingPunct="0"/>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 فى المنطقة الاستوائية ما بين خطى صفر و 10 يكون خط الثلج الدائم على ارتفاع 15.500 قدم.</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fontAlgn="base" hangingPunct="0"/>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2- فى المنطقة ما بين خطى عرض 30 و 40</a:t>
            </a:r>
            <a:r>
              <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sym typeface="Symbol"/>
              </a:rPr>
              <a:t></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شمالا يكون ارتفاع خط الثلج الدائم حوالى 14000 قدم فوق منسوب سطح البحر.</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fontAlgn="base" hangingPunct="0"/>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3- فى المنطقة ما بين 50 ، 60</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sym typeface="Symbol"/>
              </a:rPr>
              <a:t></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شمالا يكون ارتفاعة 6500 قدم.</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fontAlgn="base" hangingPunct="0"/>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4- فى المنطقة ما بين 60، 70</a:t>
            </a:r>
            <a:r>
              <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sym typeface="Symbol"/>
              </a:rPr>
              <a:t></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شمالا (الدائرة القطبية) يكون ارتفاعة حوالى 3000 قدم.</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fontAlgn="base" hangingPunct="0"/>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5- ما بين خطى 70،80</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sym typeface="Symbol"/>
              </a:rPr>
              <a:t></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شمالا يكون ارتفاعة حوالى 1500 قدم ثم يوالى الخط هبوطه حتى يصبح صفر فى المناطق القطبية.</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fontAlgn="base" hangingPunct="0"/>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3" name="Rectangle 2"/>
          <p:cNvSpPr/>
          <p:nvPr/>
        </p:nvSpPr>
        <p:spPr>
          <a:xfrm>
            <a:off x="3198315" y="72389"/>
            <a:ext cx="2722219" cy="751488"/>
          </a:xfrm>
          <a:prstGeom prst="rect">
            <a:avLst/>
          </a:prstGeom>
        </p:spPr>
        <p:txBody>
          <a:bodyPr wrap="none">
            <a:spAutoFit/>
          </a:bodyPr>
          <a:lstStyle/>
          <a:p>
            <a:pPr algn="just" rtl="1" fontAlgn="base" hangingPunct="0">
              <a:lnSpc>
                <a:spcPct val="150000"/>
              </a:lnSpc>
            </a:pPr>
            <a:r>
              <a:rPr lang="ar-SA" sz="32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الخصائص المناخية</a:t>
            </a:r>
            <a:endParaRPr lang="en-US" sz="32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623172484"/>
      </p:ext>
    </p:extLst>
  </p:cSld>
  <p:clrMapOvr>
    <a:masterClrMapping/>
  </p:clrMapOvr>
  <mc:AlternateContent xmlns:mc="http://schemas.openxmlformats.org/markup-compatibility/2006" xmlns:p14="http://schemas.microsoft.com/office/powerpoint/2010/main">
    <mc:Choice Requires="p14">
      <p:transition spd="slow" p14:dur="2000" advTm="54703"/>
    </mc:Choice>
    <mc:Fallback xmlns="">
      <p:transition spd="slow" advTm="54703"/>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8754" y="774656"/>
            <a:ext cx="8563726" cy="6126677"/>
          </a:xfrm>
          <a:prstGeom prst="rect">
            <a:avLst/>
          </a:prstGeom>
        </p:spPr>
        <p:txBody>
          <a:bodyPr wrap="square">
            <a:spAutoFit/>
          </a:bodyPr>
          <a:lstStyle/>
          <a:p>
            <a:pPr algn="just" rtl="1" fontAlgn="base" hangingPunct="0">
              <a:lnSpc>
                <a:spcPct val="150000"/>
              </a:lnSpc>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بصفة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عامة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ترتب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على أختلافات الحرارة والضغط الجوى والأمطار على الجبال تبعا للأرتفاع ما يسمى بظاهرة </a:t>
            </a:r>
            <a:r>
              <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Vertical Zonation</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التناطق الرأسى</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أى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الاختلاف فى أنماط المناخ تبعا للأرتفاع وبالتالى أختلاف فى أنماط الحياة النباتية.</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أذا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أخذنا مثلا جبل فى المنطقة المدارية وتتبعنا النطاقات المناخية من أسفل إلى أعلى يلاحظ ما يلى:</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Arial" pitchFamily="34" charset="0"/>
              <a:buChar char="•"/>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السفوح المنخفضة حتى ارتفاع 5000 قدم يتمثل عليها خصائص المناخ المدارى.</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Arial" pitchFamily="34" charset="0"/>
              <a:buChar char="•"/>
            </a:pP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النطاق الثانى ما بين أرتفاع 5000 قدم الى 10.000 قدم تتمثل خصائص مناخ العروض المعتدلة.</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Arial" pitchFamily="34" charset="0"/>
              <a:buChar char="•"/>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ما بين أرتفاع 10.000 إلى 15.000 قدم تتمثل خصائص مناخ المناطق الباردة وفوق هذا الحد يتمثل خط الثلج الدائم.</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dirty="0"/>
              <a:t>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3" name="Rectangle 2"/>
          <p:cNvSpPr/>
          <p:nvPr/>
        </p:nvSpPr>
        <p:spPr>
          <a:xfrm>
            <a:off x="3465979" y="50268"/>
            <a:ext cx="1949573" cy="669094"/>
          </a:xfrm>
          <a:prstGeom prst="rect">
            <a:avLst/>
          </a:prstGeom>
        </p:spPr>
        <p:txBody>
          <a:bodyPr wrap="none">
            <a:spAutoFit/>
          </a:bodyPr>
          <a:lstStyle/>
          <a:p>
            <a:pPr algn="just" rtl="1" fontAlgn="base" hangingPunct="0">
              <a:lnSpc>
                <a:spcPct val="150000"/>
              </a:lnSpc>
            </a:pPr>
            <a:r>
              <a:rPr lang="ar-EG" sz="28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التناطق الرأسى</a:t>
            </a:r>
            <a:endParaRPr lang="en-US"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872166891"/>
      </p:ext>
    </p:extLst>
  </p:cSld>
  <p:clrMapOvr>
    <a:masterClrMapping/>
  </p:clrMapOvr>
  <mc:AlternateContent xmlns:mc="http://schemas.openxmlformats.org/markup-compatibility/2006" xmlns:p14="http://schemas.microsoft.com/office/powerpoint/2010/main">
    <mc:Choice Requires="p14">
      <p:transition spd="slow" p14:dur="2000" advTm="42920"/>
    </mc:Choice>
    <mc:Fallback xmlns="">
      <p:transition spd="slow" advTm="4292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340768"/>
            <a:ext cx="8352928" cy="4616648"/>
          </a:xfrm>
          <a:prstGeom prst="rect">
            <a:avLst/>
          </a:prstGeom>
        </p:spPr>
        <p:txBody>
          <a:bodyPr wrap="square">
            <a:spAutoFit/>
          </a:bodyPr>
          <a:lstStyle/>
          <a:p>
            <a:pPr algn="just" rtl="1" fontAlgn="base" hangingPunct="0">
              <a:lnSpc>
                <a:spcPct val="150000"/>
              </a:lnSpc>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وبطبيعة الحال فإن هذا الاختلاف الواضح فى أنماط المناخ تبعا للأرتفاع يؤدى الى اختلاف فى أنماط الحياة النباتية أيضا، وهو ما يعرف بأسم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Vertical zonation</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بمعنى وجود غطاءات نباتية رأسياً وليس افقياً. ويحدد هذه الظاهرة وتنوع النطاقات النباتية على الجبال </a:t>
            </a:r>
            <a:r>
              <a:rPr lang="ar-SA" sz="2400" b="1" u="sng"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عاملان رئيسيان هما:</a:t>
            </a:r>
            <a:endParaRPr lang="en-US" sz="2400" b="1" u="sng"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1- موقع الجبل بالنسبة لخطوط العرض.</a:t>
            </a:r>
            <a:endParaRPr lang="en-US"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2- درجة ارتفاع الجبل.</a:t>
            </a:r>
            <a:endPar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ctr" rtl="1" fontAlgn="base" hangingPunct="0">
              <a:lnSpc>
                <a:spcPct val="150000"/>
              </a:lnSpc>
            </a:pPr>
            <a:r>
              <a:rPr lang="ar-SA" sz="28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تبعا </a:t>
            </a:r>
            <a:r>
              <a:rPr lang="ar-SA" sz="28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لهذين العاملين تتمثل النطاقات النباتية على المرتفعات</a:t>
            </a:r>
            <a:endParaRPr lang="en-US" sz="28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3" name="Rectangle 2"/>
          <p:cNvSpPr/>
          <p:nvPr/>
        </p:nvSpPr>
        <p:spPr>
          <a:xfrm>
            <a:off x="3525205" y="384815"/>
            <a:ext cx="1949573" cy="669094"/>
          </a:xfrm>
          <a:prstGeom prst="rect">
            <a:avLst/>
          </a:prstGeom>
        </p:spPr>
        <p:txBody>
          <a:bodyPr wrap="none">
            <a:spAutoFit/>
          </a:bodyPr>
          <a:lstStyle/>
          <a:p>
            <a:pPr algn="just" rtl="1" fontAlgn="base" hangingPunct="0">
              <a:lnSpc>
                <a:spcPct val="150000"/>
              </a:lnSpc>
            </a:pPr>
            <a:r>
              <a:rPr lang="ar-EG" sz="28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التناطق الرأسى</a:t>
            </a:r>
            <a:endParaRPr lang="en-US"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823479690"/>
      </p:ext>
    </p:extLst>
  </p:cSld>
  <p:clrMapOvr>
    <a:masterClrMapping/>
  </p:clrMapOvr>
  <mc:AlternateContent xmlns:mc="http://schemas.openxmlformats.org/markup-compatibility/2006" xmlns:p14="http://schemas.microsoft.com/office/powerpoint/2010/main">
    <mc:Choice Requires="p14">
      <p:transition spd="slow" p14:dur="2000" advTm="48176"/>
    </mc:Choice>
    <mc:Fallback xmlns="">
      <p:transition spd="slow" advTm="48176"/>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005" y="1196752"/>
            <a:ext cx="8424936" cy="5078313"/>
          </a:xfrm>
          <a:prstGeom prst="rect">
            <a:avLst/>
          </a:prstGeom>
        </p:spPr>
        <p:txBody>
          <a:bodyPr wrap="square">
            <a:spAutoFit/>
          </a:bodyPr>
          <a:lstStyle/>
          <a:p>
            <a:pPr algn="just" rtl="1" fontAlgn="base" hangingPunct="0">
              <a:lnSpc>
                <a:spcPct val="150000"/>
              </a:lnSpc>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تبعا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لهذين العاملين تتمثل النطاقات النباتية على المرتفعات فعلى سبيل المثال لو أخذنا جبل فى منطقة استوائية ارتفاعة اكثر من 18.000 قدم فإننا نجد على سفوحة النطاقات النباتية الاتية:</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تنمو الغابات المدارية الكثيفة على السفوح المنخفضة حتى ارتفاع 3000 قدم </a:t>
            </a: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تقريبا ، يعلوها </a:t>
            </a: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غابات شبة مدارية ، حتى ارتفاع 4500 قدم ثم يليها الغابات المعتدلة حتى ارتفاع 6000 قدم ثم الغابات المخروطية حتى ارتفاع 9000 قدم. عند ارتفاع 9000 قدم ينتهى نمو الأشجار ويعرف الحد العلوى للغابات بخط الأشجار </a:t>
            </a:r>
            <a:r>
              <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Tree line</a:t>
            </a: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ينمو بعد ذلك أعشاب البية ثم صخور عارية من الغطاء النباتى حتى أرتفاع 15.000 قدم حيث يتمثل خط الثلج الدائم وفوقه يتمثل الثلج الدائم.</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
        <p:nvSpPr>
          <p:cNvPr id="3" name="Rectangle 2"/>
          <p:cNvSpPr/>
          <p:nvPr/>
        </p:nvSpPr>
        <p:spPr>
          <a:xfrm>
            <a:off x="3525205" y="384815"/>
            <a:ext cx="1949573" cy="669094"/>
          </a:xfrm>
          <a:prstGeom prst="rect">
            <a:avLst/>
          </a:prstGeom>
        </p:spPr>
        <p:txBody>
          <a:bodyPr wrap="none">
            <a:spAutoFit/>
          </a:bodyPr>
          <a:lstStyle/>
          <a:p>
            <a:pPr algn="just" rtl="1" fontAlgn="base" hangingPunct="0">
              <a:lnSpc>
                <a:spcPct val="150000"/>
              </a:lnSpc>
            </a:pPr>
            <a:r>
              <a:rPr lang="ar-EG" sz="28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التناطق الرأسى</a:t>
            </a:r>
            <a:endParaRPr lang="en-US"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741099713"/>
      </p:ext>
    </p:extLst>
  </p:cSld>
  <p:clrMapOvr>
    <a:masterClrMapping/>
  </p:clrMapOvr>
  <mc:AlternateContent xmlns:mc="http://schemas.openxmlformats.org/markup-compatibility/2006" xmlns:p14="http://schemas.microsoft.com/office/powerpoint/2010/main">
    <mc:Choice Requires="p14">
      <p:transition spd="slow" p14:dur="2000" advTm="51379"/>
    </mc:Choice>
    <mc:Fallback xmlns="">
      <p:transition spd="slow" advTm="51379"/>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484784"/>
            <a:ext cx="8568952" cy="5078313"/>
          </a:xfrm>
          <a:prstGeom prst="rect">
            <a:avLst/>
          </a:prstGeom>
        </p:spPr>
        <p:txBody>
          <a:bodyPr wrap="square">
            <a:spAutoFit/>
          </a:bodyPr>
          <a:lstStyle/>
          <a:p>
            <a:pPr algn="just" rtl="1" fontAlgn="base" hangingPunct="0">
              <a:lnSpc>
                <a:spcPct val="150000"/>
              </a:lnSpc>
            </a:pP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ولتوضيح العلاقة بين موقع خط الثلج الدائم وخطوط العرض نذكر عدد من الأمثلة أهمها:</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1) إذ وجد جبلا مرتفعا فى منطقة معتدلة فسيكون تتابع النطاقات من أسفل ألى أعلى تبدأ بالغابات المعتدلة ثم المخروطية ثم اعشاب ألبية ثم صخور عارية يليها الجليد الدائم.</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(2) إذا كان موقع الجبل فى منطقة الغابات المخروطية فإن أول غطاء نباتى من أسفل الجبل هو الغابات المخروطية تعلوه الاعشاب الالبية وصخور عارية ثم الجليد الدائم. ومعنى هذا أن خط الثلج الدائم ينخفض تدريجيا كلما أتجهنا نحو القطب.</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
        <p:nvSpPr>
          <p:cNvPr id="3" name="Rectangle 2"/>
          <p:cNvSpPr/>
          <p:nvPr/>
        </p:nvSpPr>
        <p:spPr>
          <a:xfrm>
            <a:off x="3525205" y="384815"/>
            <a:ext cx="1949573" cy="669094"/>
          </a:xfrm>
          <a:prstGeom prst="rect">
            <a:avLst/>
          </a:prstGeom>
        </p:spPr>
        <p:txBody>
          <a:bodyPr wrap="none">
            <a:spAutoFit/>
          </a:bodyPr>
          <a:lstStyle/>
          <a:p>
            <a:pPr algn="just" rtl="1" fontAlgn="base" hangingPunct="0">
              <a:lnSpc>
                <a:spcPct val="150000"/>
              </a:lnSpc>
            </a:pPr>
            <a:r>
              <a:rPr lang="ar-EG" sz="28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التناطق الرأسى</a:t>
            </a:r>
            <a:endParaRPr lang="en-US" sz="28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911836350"/>
      </p:ext>
    </p:extLst>
  </p:cSld>
  <p:clrMapOvr>
    <a:masterClrMapping/>
  </p:clrMapOvr>
  <mc:AlternateContent xmlns:mc="http://schemas.openxmlformats.org/markup-compatibility/2006" xmlns:p14="http://schemas.microsoft.com/office/powerpoint/2010/main">
    <mc:Choice Requires="p14">
      <p:transition spd="slow" p14:dur="2000" advTm="38393"/>
    </mc:Choice>
    <mc:Fallback xmlns="">
      <p:transition spd="slow" advTm="3839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89439"/>
            <a:ext cx="8640960" cy="5078313"/>
          </a:xfrm>
          <a:prstGeom prst="rect">
            <a:avLst/>
          </a:prstGeom>
        </p:spPr>
        <p:txBody>
          <a:bodyPr wrap="square">
            <a:spAutoFit/>
          </a:bodyPr>
          <a:lstStyle/>
          <a:p>
            <a:pPr marL="342900" indent="-342900" algn="just" rtl="1" fontAlgn="base" hangingPunct="0">
              <a:lnSpc>
                <a:spcPct val="150000"/>
              </a:lnSpc>
              <a:buFont typeface="Arial" pitchFamily="34" charset="0"/>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تقع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الصحارى الحارى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بين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خطى عرض 15</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sym typeface="Symbol"/>
              </a:rPr>
              <a:t></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و 30</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sym typeface="Symbol"/>
              </a:rPr>
              <a:t></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شمالا وجنوبا داخل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القارات</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fontAlgn="base" hangingPunct="0">
              <a:lnSpc>
                <a:spcPct val="150000"/>
              </a:lnSpc>
              <a:buFont typeface="Arial" pitchFamily="34" charset="0"/>
              <a:buChar char="•"/>
            </a:pPr>
            <a:r>
              <a:rPr lang="ar-SA"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تتمثل فى </a:t>
            </a:r>
            <a:r>
              <a:rPr lang="ar-SA"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افريقية فى الصحراء الكبرى التى تمتد من المحيط الاطلنطى حتى البحر الأحمر وفى منطقة القرن الأفريقى وفى جنوب خط الاستواء يتمثل فى صحراء كلهارى واقليم نامب على الساحل الجنوبى الغربى للقارة.</a:t>
            </a:r>
            <a:endParaRPr lang="en-US"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Arial" pitchFamily="34" charset="0"/>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ى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آسيا تشمل الصحراء شبة جزيرة العرب ماعدا ساحل الشام ومرتفعات اليمن وعمان ويمتد هذا النطاق شرقا ليشمل اواسط ايران وشمال غرب الهند حيث توجد صحراء ثار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وفى وسط القارة تمتد الصحارى فى </a:t>
            </a:r>
            <a:r>
              <a:rPr lang="ar-SA" sz="2400" b="1" u="sng"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العروض المعتدلة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بين بحر قزوين غربا حتى شمال غرب الصين شرقا وتتمثل فى صحراويين الأولى هى التركستان الروسية والثانية صحراء تكلا مكان وجوبى</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5" name="Rectangle 4"/>
          <p:cNvSpPr/>
          <p:nvPr/>
        </p:nvSpPr>
        <p:spPr>
          <a:xfrm>
            <a:off x="3355163" y="404664"/>
            <a:ext cx="2433680" cy="584775"/>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التوزيع الجغرافى</a:t>
            </a:r>
            <a:endParaRPr lang="en-US" sz="3200" b="1" cap="none" spc="0"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767019939"/>
      </p:ext>
    </p:extLst>
  </p:cSld>
  <p:clrMapOvr>
    <a:masterClrMapping/>
  </p:clrMapOvr>
  <mc:AlternateContent xmlns:mc="http://schemas.openxmlformats.org/markup-compatibility/2006" xmlns:p14="http://schemas.microsoft.com/office/powerpoint/2010/main">
    <mc:Choice Requires="p14">
      <p:transition spd="slow" p14:dur="2000" advTm="80234"/>
    </mc:Choice>
    <mc:Fallback xmlns="">
      <p:transition spd="slow" advTm="80234"/>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700808"/>
            <a:ext cx="8496944" cy="3970318"/>
          </a:xfrm>
          <a:prstGeom prst="rect">
            <a:avLst/>
          </a:prstGeom>
        </p:spPr>
        <p:txBody>
          <a:bodyPr wrap="square">
            <a:spAutoFit/>
          </a:bodyPr>
          <a:lstStyle/>
          <a:p>
            <a:pPr algn="just" rtl="1" fontAlgn="base" hangingPunct="0">
              <a:lnSpc>
                <a:spcPct val="150000"/>
              </a:lnSpc>
            </a:pP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من خير </a:t>
            </a: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الأمثلة </a:t>
            </a: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التى تشير الى العلاقة بين التضاريس بالغطاء النباتى أن السفوح الجنوبية لجبال الآلب المواجهة لأشعة الشمس حيث يرتفع خط الثلج الدائم وبالتالى يمتد نطاق الآعشاب الآلبية الى حوالى 1000 قدم أكثر من أمتداد خط الثلج الدائم على السفوح الشمالية للجبال.</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كذلك من الأمثلة التى تشير الى مدى أهمية مواجهة السفوح الجبلية للرياح الرطبة ما يتمثل من غابات كثيفة جدا أعلى السفوح الجنوبية لجبال الهيمالايا ومن مناطق جرداء على السفوح الشمالية التى تقع فى ظل المطر. </a:t>
            </a:r>
            <a:endParaRPr lang="en-US" sz="2400" dirty="0">
              <a:solidFill>
                <a:srgbClr val="66FF33"/>
              </a:solidFill>
            </a:endParaRPr>
          </a:p>
        </p:txBody>
      </p:sp>
      <p:sp>
        <p:nvSpPr>
          <p:cNvPr id="3" name="Rectangle 2"/>
          <p:cNvSpPr/>
          <p:nvPr/>
        </p:nvSpPr>
        <p:spPr>
          <a:xfrm>
            <a:off x="3525205" y="384815"/>
            <a:ext cx="1949573" cy="669094"/>
          </a:xfrm>
          <a:prstGeom prst="rect">
            <a:avLst/>
          </a:prstGeom>
        </p:spPr>
        <p:txBody>
          <a:bodyPr wrap="none">
            <a:spAutoFit/>
          </a:bodyPr>
          <a:lstStyle/>
          <a:p>
            <a:pPr algn="just" rtl="1" fontAlgn="base" hangingPunct="0">
              <a:lnSpc>
                <a:spcPct val="150000"/>
              </a:lnSpc>
            </a:pPr>
            <a:r>
              <a:rPr lang="ar-EG" sz="28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التناطق الرأسى</a:t>
            </a:r>
            <a:endParaRPr lang="en-US" sz="28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515830246"/>
      </p:ext>
    </p:extLst>
  </p:cSld>
  <p:clrMapOvr>
    <a:masterClrMapping/>
  </p:clrMapOvr>
  <mc:AlternateContent xmlns:mc="http://schemas.openxmlformats.org/markup-compatibility/2006" xmlns:p14="http://schemas.microsoft.com/office/powerpoint/2010/main">
    <mc:Choice Requires="p14">
      <p:transition spd="slow" p14:dur="2000" advTm="53554"/>
    </mc:Choice>
    <mc:Fallback xmlns="">
      <p:transition spd="slow" advTm="53554"/>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1832" y="2967335"/>
            <a:ext cx="6420348" cy="923330"/>
          </a:xfrm>
          <a:prstGeom prst="rect">
            <a:avLst/>
          </a:prstGeom>
          <a:noFill/>
        </p:spPr>
        <p:txBody>
          <a:bodyPr wrap="none" lIns="91440" tIns="45720" rIns="91440" bIns="45720">
            <a:spAutoFit/>
          </a:bodyPr>
          <a:lstStyle/>
          <a:p>
            <a:pPr algn="ctr"/>
            <a:r>
              <a:rPr lang="ar-EG"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نشكركم على حسن الاستماع</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731591684"/>
      </p:ext>
    </p:extLst>
  </p:cSld>
  <p:clrMapOvr>
    <a:masterClrMapping/>
  </p:clrMapOvr>
  <mc:AlternateContent xmlns:mc="http://schemas.openxmlformats.org/markup-compatibility/2006" xmlns:p14="http://schemas.microsoft.com/office/powerpoint/2010/main">
    <mc:Choice Requires="p14">
      <p:transition spd="slow" p14:dur="2000" advTm="6723"/>
    </mc:Choice>
    <mc:Fallback xmlns="">
      <p:transition spd="slow" advTm="672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80728"/>
            <a:ext cx="8208912" cy="4524315"/>
          </a:xfrm>
          <a:prstGeom prst="rect">
            <a:avLst/>
          </a:prstGeom>
        </p:spPr>
        <p:txBody>
          <a:bodyPr wrap="square">
            <a:spAutoFit/>
          </a:bodyPr>
          <a:lstStyle/>
          <a:p>
            <a:pPr marL="342900" indent="-342900" algn="just" rtl="1" fontAlgn="base" hangingPunct="0">
              <a:lnSpc>
                <a:spcPct val="150000"/>
              </a:lnSpc>
              <a:buFont typeface="Wingdings" pitchFamily="2" charset="2"/>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فى استراليا تمتد الصحراء الحارة فى الوسط والغرب وهى تغطى 40% تقريبا من مساحة القارة.</a:t>
            </a:r>
            <a:endPar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فى أمريكا الشمالية تتمثل فى الجهات الغربية وهى صحارى اريزونا والمكسيك.</a:t>
            </a:r>
            <a:endPar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فى أمريكا الجنوبية يمثلها الساحل الغربى الجاف فى بيرو وشمال شيلى وهو يمتد لمسافة 2000 ميل من الشمال الى الجنوب ويعرف هذا الجزء الشمالى من شيلى بصحراء أتكاما أما فى شرقى جبال الآنديز يوجد اقليم صحراوى آخر يمتد بمحاذاة الجبال من بوليفيا الى تيراد لفويجو ويعرف الجزء الجنوبى منه بصحراء بتاجونيا.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3" name="Picture 2" descr="300px-Aavikko">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516412" y="4797152"/>
            <a:ext cx="3677501" cy="1872208"/>
          </a:xfrm>
          <a:prstGeom prst="rect">
            <a:avLst/>
          </a:prstGeom>
          <a:noFill/>
          <a:ln w="19050">
            <a:solidFill>
              <a:srgbClr val="000000"/>
            </a:solidFill>
            <a:miter lim="800000"/>
            <a:headEnd/>
            <a:tailEnd/>
          </a:ln>
        </p:spPr>
      </p:pic>
      <p:sp>
        <p:nvSpPr>
          <p:cNvPr id="4" name="Rectangle 3"/>
          <p:cNvSpPr/>
          <p:nvPr/>
        </p:nvSpPr>
        <p:spPr>
          <a:xfrm>
            <a:off x="3355163" y="404664"/>
            <a:ext cx="2433680" cy="584775"/>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التوزيع الجغرافى</a:t>
            </a:r>
            <a:endParaRPr lang="en-US" sz="3200" b="1" cap="none" spc="0"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258728791"/>
      </p:ext>
    </p:extLst>
  </p:cSld>
  <p:clrMapOvr>
    <a:masterClrMapping/>
  </p:clrMapOvr>
  <mc:AlternateContent xmlns:mc="http://schemas.openxmlformats.org/markup-compatibility/2006" xmlns:p14="http://schemas.microsoft.com/office/powerpoint/2010/main">
    <mc:Choice Requires="p14">
      <p:transition spd="slow" p14:dur="2000" advTm="65463"/>
    </mc:Choice>
    <mc:Fallback xmlns="">
      <p:transition spd="slow" advTm="6546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04664"/>
            <a:ext cx="8496944" cy="5816977"/>
          </a:xfrm>
          <a:prstGeom prst="rect">
            <a:avLst/>
          </a:prstGeom>
        </p:spPr>
        <p:txBody>
          <a:bodyPr wrap="square">
            <a:spAutoFit/>
          </a:bodyPr>
          <a:lstStyle/>
          <a:p>
            <a:pPr algn="ctr" rtl="1" fontAlgn="base" hangingPunct="0">
              <a:lnSpc>
                <a:spcPct val="150000"/>
              </a:lnSpc>
            </a:pPr>
            <a:r>
              <a:rPr lang="ar-SA" sz="3200" b="1" dirty="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مناخ </a:t>
            </a:r>
            <a:r>
              <a:rPr lang="ar-SA" sz="32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الصحارى</a:t>
            </a:r>
            <a:endParaRPr lang="ar-EG" sz="32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يتميز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هذا المناخ بقلة أمطاره بشكل واضح مع ارتفاع درجات الحرارة وخاصة في فصل الصيف, ويقع هذا النظام المناخي في المناطق من العالم التي تسيطر عليها الرياح التجارية الشرقية طوال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السنة</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fontAlgn="base" hangingPunct="0">
              <a:lnSpc>
                <a:spcPct val="150000"/>
              </a:lnSpc>
              <a:buFont typeface="Wingdings" pitchFamily="2" charset="2"/>
              <a:buChar char="§"/>
            </a:pP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في </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صحراء أفريقيا فإن انخافض نسبة </a:t>
            </a:r>
            <a:r>
              <a:rPr lang="ar-SA"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الرطوبة النسبية </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في الهواء المداري القاري يؤدي إلى ارتفاع درجات الحرارة أثناء النهار ارتفاعاً حاداً, ولذلك تتميز بالمدى الحراري اليومي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الكبير</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p>
          <a:p>
            <a:pPr marL="342900" indent="-342900" algn="just" rtl="1" fontAlgn="base" hangingPunct="0">
              <a:lnSpc>
                <a:spcPct val="150000"/>
              </a:lnSpc>
              <a:buFont typeface="Wingdings" pitchFamily="2" charset="2"/>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الأمطار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في هذا النظام المناخي </a:t>
            </a:r>
            <a:r>
              <a:rPr lang="ar-SA" sz="2400" b="1" u="sng"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قليلة جداً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وتوجد مناطق بها تعد من أكثر بقاع الأرض جفافاً, وقد لا تتلقى نقطة مطر خلال عدد من السنوات مثل صحراء إتكاما بأمريكا الجنوبية, ومناطق صحراء غرب استراليا.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061880920"/>
      </p:ext>
    </p:extLst>
  </p:cSld>
  <p:clrMapOvr>
    <a:masterClrMapping/>
  </p:clrMapOvr>
  <mc:AlternateContent xmlns:mc="http://schemas.openxmlformats.org/markup-compatibility/2006" xmlns:p14="http://schemas.microsoft.com/office/powerpoint/2010/main">
    <mc:Choice Requires="p14">
      <p:transition spd="slow" p14:dur="2000" advTm="79512"/>
    </mc:Choice>
    <mc:Fallback xmlns="">
      <p:transition spd="slow" advTm="7951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289" y="1124744"/>
            <a:ext cx="8568952" cy="4524315"/>
          </a:xfrm>
          <a:prstGeom prst="rect">
            <a:avLst/>
          </a:prstGeom>
        </p:spPr>
        <p:txBody>
          <a:bodyPr wrap="square">
            <a:spAutoFit/>
          </a:bodyPr>
          <a:lstStyle/>
          <a:p>
            <a:pPr marL="342900" indent="-342900" algn="just" rtl="1" fontAlgn="base" hangingPunct="0">
              <a:lnSpc>
                <a:spcPct val="150000"/>
              </a:lnSpc>
              <a:buFont typeface="Wingdings" pitchFamily="2" charset="2"/>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تقل حدة الجفاف والحرارة بالاتجاه نحو أطراف الصحراء نحو إقليم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بحر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متوسط أو الإقليم المداري الموسمي, ففي الصحراء الكبرى الإفريقية نجد أن أطرافها الشمالية تتلقى بعض الأمطار الش</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وية متأثرة في ذلك بنظام البحر المتوسط, كما تتلقى أطرافها الجنوبية بعض الأمطار المرتبطة بمنطقة المنخفض الاستوائي والتي تتحرك شمالاً في شهر يوليو</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تؤدى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المناطق المرتفعة وسط المناخ الصحراوي دورها في تعديل درجات الحرارة وتصعيد بعض الأمطار, وتظهر كجزر مناخية وسط نطاق صحراوي متسع, مثلما الحال في مرتفعات تبيستي والأحجار, والأخيرة تبلغ أمطارها السنوية 25 سم</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3" name="Rectangle 2"/>
          <p:cNvSpPr/>
          <p:nvPr/>
        </p:nvSpPr>
        <p:spPr>
          <a:xfrm>
            <a:off x="3514372" y="116632"/>
            <a:ext cx="2170787" cy="739754"/>
          </a:xfrm>
          <a:prstGeom prst="rect">
            <a:avLst/>
          </a:prstGeom>
        </p:spPr>
        <p:txBody>
          <a:bodyPr wrap="none">
            <a:spAutoFit/>
          </a:bodyPr>
          <a:lstStyle/>
          <a:p>
            <a:pPr algn="ctr" rtl="1" fontAlgn="base" hangingPunct="0">
              <a:lnSpc>
                <a:spcPct val="150000"/>
              </a:lnSpc>
            </a:pPr>
            <a:r>
              <a:rPr lang="ar-SA" sz="32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مناخ الصحارى</a:t>
            </a:r>
            <a:endParaRPr lang="ar-EG" sz="32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759690132"/>
      </p:ext>
    </p:extLst>
  </p:cSld>
  <p:clrMapOvr>
    <a:masterClrMapping/>
  </p:clrMapOvr>
  <mc:AlternateContent xmlns:mc="http://schemas.openxmlformats.org/markup-compatibility/2006" xmlns:p14="http://schemas.microsoft.com/office/powerpoint/2010/main">
    <mc:Choice Requires="p14">
      <p:transition spd="slow" p14:dur="2000" advTm="64404"/>
    </mc:Choice>
    <mc:Fallback xmlns="">
      <p:transition spd="slow" advTm="64404"/>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2" y="692696"/>
            <a:ext cx="8352932" cy="3416320"/>
          </a:xfrm>
          <a:prstGeom prst="rect">
            <a:avLst/>
          </a:prstGeom>
        </p:spPr>
        <p:txBody>
          <a:bodyPr wrap="square">
            <a:spAutoFit/>
          </a:bodyPr>
          <a:lstStyle/>
          <a:p>
            <a:pPr algn="just" rtl="1" fontAlgn="base" hangingPunct="0"/>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الجفافيات </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buFont typeface="Arial" pitchFamily="34" charset="0"/>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نقصد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بها الشجيرات القصيرة والنباتات الشوكية السميكة الأوراق التى تقاوم الجفاف الشديد، ومعظم هذه الشجيرات قصير لايتعدى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طوله</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قدم أو قدمين وان كان بعضها يرتفع أحيانا الى 15 أو 20 قدما فى بعض الحالات</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endPar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fontAlgn="base" hangingPunct="0">
              <a:buFont typeface="Arial" pitchFamily="34" charset="0"/>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يمكن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أن نطلق على هذا النوع من الشجيرات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بالنباتات المستديمة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لأنها مستمرة النمو طول السنة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buFont typeface="Arial" pitchFamily="34" charset="0"/>
              <a:buChar char="•"/>
            </a:pP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ن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أمثلتها الصبار وهو اشهر نبات فى الصحراء، والسنط والترفاء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والحنظل</a:t>
            </a:r>
            <a:endPar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fontAlgn="base" hangingPunct="0">
              <a:buFont typeface="Arial" pitchFamily="34" charset="0"/>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الأشجار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المميزة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لبعض المناطق الصحراوية شجرة الكويفر وهى تنمو فى صحراء نامب فى جنوب أفريقيا.</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3145166" y="188640"/>
            <a:ext cx="2853665" cy="646331"/>
          </a:xfrm>
          <a:prstGeom prst="rect">
            <a:avLst/>
          </a:prstGeom>
        </p:spPr>
        <p:txBody>
          <a:bodyPr wrap="none">
            <a:spAutoFit/>
          </a:bodyPr>
          <a:lstStyle/>
          <a:p>
            <a:pPr algn="just" rtl="1" fontAlgn="base" hangingPunct="0"/>
            <a:r>
              <a:rPr lang="ar-SA" sz="36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الخصائص النباتية</a:t>
            </a:r>
            <a:endParaRPr lang="en-US" sz="36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
        <p:nvSpPr>
          <p:cNvPr id="4" name="Rectangle 3"/>
          <p:cNvSpPr/>
          <p:nvPr/>
        </p:nvSpPr>
        <p:spPr>
          <a:xfrm>
            <a:off x="271482" y="4221088"/>
            <a:ext cx="8352928" cy="2308324"/>
          </a:xfrm>
          <a:prstGeom prst="rect">
            <a:avLst/>
          </a:prstGeom>
        </p:spPr>
        <p:txBody>
          <a:bodyPr wrap="square">
            <a:spAutoFit/>
          </a:bodyPr>
          <a:lstStyle/>
          <a:p>
            <a:pPr algn="just" rtl="1" fontAlgn="base" hangingPunct="0"/>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النباتات </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الحولية " غير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مستديمة</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p>
          <a:p>
            <a:pPr marL="342900" indent="-342900" algn="just" rtl="1" fontAlgn="base" hangingPunct="0">
              <a:buFont typeface="Wingdings" pitchFamily="2" charset="2"/>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هذا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النوع من النباتات ينمو بعد سقوط المطر ويتم دورته النباتية بسرعة ويزدهر ويكون البذور ثم يجف كلية ويموت. </a:t>
            </a:r>
            <a:endPar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fontAlgn="base" hangingPunct="0">
              <a:buFont typeface="Wingdings" pitchFamily="2" charset="2"/>
              <a:buChar char="§"/>
            </a:pP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يتم </a:t>
            </a: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هذه الدورة كلها فى فترة قصيرة جدا لاتتجاوز ما بين 6 الى 18 أسابيع ثم تدفن البذور فى التربة حتى يأتى فصل المطر التالى فتعود هذه النباتات للنمو مرة أخرى وهكذا.</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759493869"/>
      </p:ext>
    </p:extLst>
  </p:cSld>
  <p:clrMapOvr>
    <a:masterClrMapping/>
  </p:clrMapOvr>
  <mc:AlternateContent xmlns:mc="http://schemas.openxmlformats.org/markup-compatibility/2006" xmlns:p14="http://schemas.microsoft.com/office/powerpoint/2010/main">
    <mc:Choice Requires="p14">
      <p:transition spd="slow" p14:dur="2000" advTm="102788"/>
    </mc:Choice>
    <mc:Fallback xmlns="">
      <p:transition spd="slow" advTm="10278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692696"/>
            <a:ext cx="8568952" cy="5632311"/>
          </a:xfrm>
          <a:prstGeom prst="rect">
            <a:avLst/>
          </a:prstGeom>
        </p:spPr>
        <p:txBody>
          <a:bodyPr wrap="square">
            <a:spAutoFit/>
          </a:bodyPr>
          <a:lstStyle/>
          <a:p>
            <a:pPr algn="just" rtl="1" fontAlgn="base" hangingPunct="0">
              <a:lnSpc>
                <a:spcPct val="150000"/>
              </a:lnSpc>
            </a:pPr>
            <a:r>
              <a:rPr lang="ar-SA"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قدرتها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على مقاومة الجفاف ويتم ذلك بعدة طرق منها:</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Arial" pitchFamily="34" charset="0"/>
              <a:buChar char="•"/>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الاحتفاظ بالماء في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الساق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أو الأوراق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السميكة</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Arial" pitchFamily="34" charset="0"/>
              <a:buChar char="•"/>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الأوراق صغيرة جداً  وتغلق مسامها بالليل و تفتحها في النهار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Arial" pitchFamily="34" charset="0"/>
              <a:buChar char="•"/>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لها زغب ابيض ناعم يغطي النبات ليعكس وهج الشمس، و يخفف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من</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ه</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على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النبات.</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Arial" pitchFamily="34" charset="0"/>
              <a:buChar char="•"/>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لون النبات الصحراوي باهتاً ، ليعكس أشعة الشمس.</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Arial" pitchFamily="34" charset="0"/>
              <a:buChar char="•"/>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يغطى النبات طبقة شمعية لتحمي الماء المختزن من التبخر.</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Arial" pitchFamily="34" charset="0"/>
              <a:buChar char="•"/>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النباتات تدفن نفسها في التراب، فلا يظهر منها على سطح الأرض سوى أطراف أوراقها التي تقوم بعملية التركيب الضوئي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Arial" pitchFamily="34" charset="0"/>
              <a:buChar char="•"/>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اصطفاف أوراق النبتة على شكل باقة  وبذلك لا يتعرض منها للضوء إلا جزء يسير</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3157325" y="73640"/>
            <a:ext cx="2853665" cy="646331"/>
          </a:xfrm>
          <a:prstGeom prst="rect">
            <a:avLst/>
          </a:prstGeom>
        </p:spPr>
        <p:txBody>
          <a:bodyPr wrap="none">
            <a:spAutoFit/>
          </a:bodyPr>
          <a:lstStyle/>
          <a:p>
            <a:pPr algn="just" rtl="1" fontAlgn="base" hangingPunct="0"/>
            <a:r>
              <a:rPr lang="ar-SA" sz="36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الخصائص النباتية</a:t>
            </a:r>
            <a:endParaRPr lang="en-US" sz="36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527137918"/>
      </p:ext>
    </p:extLst>
  </p:cSld>
  <p:clrMapOvr>
    <a:masterClrMapping/>
  </p:clrMapOvr>
  <mc:AlternateContent xmlns:mc="http://schemas.openxmlformats.org/markup-compatibility/2006" xmlns:p14="http://schemas.microsoft.com/office/powerpoint/2010/main">
    <mc:Choice Requires="p14">
      <p:transition spd="slow" p14:dur="2000" advTm="75297"/>
    </mc:Choice>
    <mc:Fallback xmlns="">
      <p:transition spd="slow" advTm="7529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806712"/>
            <a:ext cx="8568952" cy="5632311"/>
          </a:xfrm>
          <a:prstGeom prst="rect">
            <a:avLst/>
          </a:prstGeom>
        </p:spPr>
        <p:txBody>
          <a:bodyPr wrap="square">
            <a:spAutoFit/>
          </a:bodyPr>
          <a:lstStyle/>
          <a:p>
            <a:pPr marL="342900" lvl="0" indent="-342900" algn="just" rtl="1" fontAlgn="base" hangingPunct="0">
              <a:lnSpc>
                <a:spcPct val="150000"/>
              </a:lnSpc>
              <a:buFont typeface="Arial" pitchFamily="34" charset="0"/>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تقوم النباتات بعملية التركيب الضوئي في الساق لا الأوراق لأن قيام الأوراق بالتركيب الضوئي يعني الحاجة إلى مزيد من الأوراق و بالتالي مزيد من التبخر وهذا ما</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لا يناسب مناخ الصحراء .</a:t>
            </a:r>
            <a:endPar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Arial" pitchFamily="34" charset="0"/>
              <a:buChar char="•"/>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الدخول في فترات السبات،</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فهناك نباتات تدفن بذورها في التراب حتى تحصل على كمية المطر المناسبة ، ويكون ذلك على مرتين ؛ فالمرة الأولى تكفل خروج البذرة إلى السطح و لكنها تبقى غير قادرة على إخراج براعمها حتى تأتي فترة ثانية من الأمطار فتنبت بسرعة و تزهر في مدة قصيرة، و تكون فترة حياتها قصيرة . </a:t>
            </a:r>
            <a:endPar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Arial" pitchFamily="34" charset="0"/>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الحماية من الحيوانات التي ترعى في الصحراء إما بالتخفي على شكل الصخور المجاورة للنبتة أو بالأشواك التي تملأ الأوراق فلا تجرؤ الحيوانات على الاقتراب منها</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dirty="0">
              <a:solidFill>
                <a:srgbClr val="FF0000"/>
              </a:solidFill>
            </a:endParaRPr>
          </a:p>
        </p:txBody>
      </p:sp>
      <p:sp>
        <p:nvSpPr>
          <p:cNvPr id="3" name="Rectangle 2"/>
          <p:cNvSpPr/>
          <p:nvPr/>
        </p:nvSpPr>
        <p:spPr>
          <a:xfrm>
            <a:off x="3145167" y="136538"/>
            <a:ext cx="2853666" cy="646331"/>
          </a:xfrm>
          <a:prstGeom prst="rect">
            <a:avLst/>
          </a:prstGeom>
        </p:spPr>
        <p:txBody>
          <a:bodyPr wrap="none">
            <a:spAutoFit/>
          </a:bodyPr>
          <a:lstStyle/>
          <a:p>
            <a:pPr algn="just" rtl="1" fontAlgn="base" hangingPunct="0"/>
            <a:r>
              <a:rPr lang="ar-SA" sz="36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الخصائص النباتية</a:t>
            </a:r>
            <a:endParaRPr lang="en-US" sz="36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77544674"/>
      </p:ext>
    </p:extLst>
  </p:cSld>
  <p:clrMapOvr>
    <a:masterClrMapping/>
  </p:clrMapOvr>
  <mc:AlternateContent xmlns:mc="http://schemas.openxmlformats.org/markup-compatibility/2006" xmlns:p14="http://schemas.microsoft.com/office/powerpoint/2010/main">
    <mc:Choice Requires="p14">
      <p:transition spd="slow" p14:dur="2000" advTm="71153"/>
    </mc:Choice>
    <mc:Fallback xmlns="">
      <p:transition spd="slow" advTm="7115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568952" cy="3539430"/>
          </a:xfrm>
          <a:prstGeom prst="rect">
            <a:avLst/>
          </a:prstGeom>
        </p:spPr>
        <p:txBody>
          <a:bodyPr wrap="square">
            <a:spAutoFit/>
          </a:bodyPr>
          <a:lstStyle/>
          <a:p>
            <a:pPr algn="ctr" rtl="1" fontAlgn="base" hangingPunct="0"/>
            <a:r>
              <a:rPr lang="ar-SA" sz="32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الأهمية الاقتصادية لنباتات </a:t>
            </a:r>
            <a:r>
              <a:rPr lang="ar-SA" sz="32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الصحارى</a:t>
            </a:r>
            <a:endParaRPr lang="ar-EG" sz="32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ctr" rtl="1" fontAlgn="base" hangingPunct="0"/>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الأهمية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الطبية لنبات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الصبار</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buFont typeface="Arial" pitchFamily="34" charset="0"/>
              <a:buChar char="•"/>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يستخدم نبات الصبار فى علاج المفاصل ويعتبر من اكثر النباتات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التي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لها خصائص علاجية شافية  نظراً لغناه بعنصري الزنك وفيتامين «سي».</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fontAlgn="base" hangingPunct="0">
              <a:buFont typeface="Arial" pitchFamily="34" charset="0"/>
              <a:buChar char="•"/>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يستخدم فى القضاء على التجاعيد بشكل فعال.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buFont typeface="Arial" pitchFamily="34" charset="0"/>
              <a:buChar char="•"/>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يستخدم فى علاج اوجاع الصدر , وامراض المعدة.</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fontAlgn="base" hangingPunct="0">
              <a:buFont typeface="Arial" pitchFamily="34" charset="0"/>
              <a:buChar char="•"/>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يستخدم فى علاج الأورام والبثور وأوجاع المفاصل وقروح الانف والفم والعضل التي في جانب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اللسان.</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buFont typeface="Arial" pitchFamily="34" charset="0"/>
              <a:buChar char="•"/>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تقوم عصارة الصبار المائية الطازجة بعلاج اللثة الملتهبة ، ويلطف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الأنسجة</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4293096"/>
            <a:ext cx="3672408" cy="2088232"/>
          </a:xfrm>
          <a:prstGeom prst="rect">
            <a:avLst/>
          </a:prstGeom>
        </p:spPr>
      </p:pic>
    </p:spTree>
    <p:extLst>
      <p:ext uri="{BB962C8B-B14F-4D97-AF65-F5344CB8AC3E}">
        <p14:creationId xmlns:p14="http://schemas.microsoft.com/office/powerpoint/2010/main" val="4022450691"/>
      </p:ext>
    </p:extLst>
  </p:cSld>
  <p:clrMapOvr>
    <a:masterClrMapping/>
  </p:clrMapOvr>
  <mc:AlternateContent xmlns:mc="http://schemas.openxmlformats.org/markup-compatibility/2006" xmlns:p14="http://schemas.microsoft.com/office/powerpoint/2010/main">
    <mc:Choice Requires="p14">
      <p:transition spd="slow" p14:dur="2000" advTm="40498"/>
    </mc:Choice>
    <mc:Fallback xmlns="">
      <p:transition spd="slow" advTm="40498"/>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1591</Words>
  <Application>Microsoft Office PowerPoint</Application>
  <PresentationFormat>On-screen Show (4:3)</PresentationFormat>
  <Paragraphs>115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Dr.Azza</dc:creator>
  <cp:lastModifiedBy>Dr.Azza</cp:lastModifiedBy>
  <cp:revision>50</cp:revision>
  <dcterms:created xsi:type="dcterms:W3CDTF">2020-03-24T14:37:04Z</dcterms:created>
  <dcterms:modified xsi:type="dcterms:W3CDTF">2020-04-01T05:34:55Z</dcterms:modified>
</cp:coreProperties>
</file>